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310" r:id="rId2"/>
    <p:sldId id="317" r:id="rId3"/>
    <p:sldId id="322" r:id="rId4"/>
    <p:sldId id="318" r:id="rId5"/>
    <p:sldId id="323" r:id="rId6"/>
    <p:sldId id="321" r:id="rId7"/>
    <p:sldId id="263" r:id="rId8"/>
    <p:sldId id="264" r:id="rId9"/>
    <p:sldId id="266" r:id="rId10"/>
    <p:sldId id="265" r:id="rId11"/>
    <p:sldId id="262" r:id="rId12"/>
  </p:sldIdLst>
  <p:sldSz cx="9144000" cy="5143500" type="screen16x9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lando Orbes" initials="OO" lastIdx="1" clrIdx="0">
    <p:extLst>
      <p:ext uri="{19B8F6BF-5375-455C-9EA6-DF929625EA0E}">
        <p15:presenceInfo xmlns:p15="http://schemas.microsoft.com/office/powerpoint/2012/main" userId="84048e5206c599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Estilo medio 1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2" autoAdjust="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354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D276BF-C63D-4243-91C2-88CE17C9FCFF}" type="datetimeFigureOut">
              <a:rPr lang="es-CO" smtClean="0"/>
              <a:t>03/09/2020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CA3A8-7AA8-4DDB-A4E6-C3007917116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4549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46B2B-AF38-4E27-B472-15D88C3F9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1F33D8-97C7-4006-9A18-C82CA105A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AC23BB-37AB-4D1C-BE90-B91ADDAC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03/09/2020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370D15-8DD2-4EA5-BBFE-0900A5412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19E1FC-223E-40D8-8520-60556DC4C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3416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82389-21C7-49F2-AB6A-FCD44ED86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E76DEE-E6A0-47A8-8227-0F92D6566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34A661-0A26-4309-BFA8-3DFDE7EEB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03/09/2020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D8A932-7F2C-4C76-AE2E-AF4B3A7EE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74717F-C31F-4EAB-8D39-F9EC8DA0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1895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271D7CA-315E-4457-8FE9-489D0C5F4D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4480C5C-AA8B-4D8F-B2E7-643663079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331217-9CB5-481B-876E-BFACA4F27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03/09/2020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E60A28-1515-473D-B0EF-E15251AA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A99C13-E6E7-44F6-A3A6-FF06E93D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7329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portada-gobiern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81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n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96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nterna-con-franj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39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E5E75-04D8-443A-A68D-4EE7108E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1FB324-BEFF-4851-AF62-4B9B132F4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F67F66-62BA-496C-9664-00CF598FA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03/09/2020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77734E-E507-4156-91E0-58249CD1C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80F0AD-BBCD-4ACD-AE67-9BC13EFA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423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9E150D-EA81-475E-838F-8C14EE59E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1E4EB0-6E8D-47B3-94AC-26164300B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7ED12F-A787-4C6B-8EC4-74CFC5DD3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03/09/2020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0956AE-DD26-4DAB-BA20-140815044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6D7B10-FA30-4AAC-AB0A-8B92EFA0B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5984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507562-61C0-430A-9C39-8A53DD5AE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1EBC6A-48FC-4D3E-93CB-4259B9C81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39D5055-55F0-475E-8F58-D7743BBC7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971FDC-1C2E-43B0-8644-8BF051AF3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03/09/2020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F341B8-9C87-463B-8508-6D80295E4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336A9E-FFED-4240-B87C-05AF4C269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6920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F87B02-811C-444A-9BAD-CA37C392F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967DF4-960E-4F9A-8D3F-E67C5C5EC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EA3065-6581-4EF2-A7E7-7D41BB6FA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887DCB6-C690-452D-8A5D-E1CAA64FB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EE7DDEA-01A1-4C00-97E8-C583688D0F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3E70F1E-92C6-433D-9F10-665E11E63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03/09/2020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3BD4F19-2082-4C0F-BBB5-218893197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1E7B023-73A7-45BC-9CB6-9B246428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8720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ACB50-F5B0-48A4-9891-F47A2318B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23AFEF2-0D78-4BDF-AD62-7187A5776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03/09/2020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49CF458-E792-484F-B978-A986386F0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A6D7454-67F3-42BC-9F3A-55758B35A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949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ED5CF26-97B5-4502-9281-A6A3ECDF7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2E8-9EDC-4091-BD44-BB0E192C83D5}" type="datetimeFigureOut">
              <a:rPr lang="es-CO" smtClean="0"/>
              <a:t>03/09/2020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1C4C269-ACC1-4371-892B-A7FC2CBA0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0DB59C-FAFA-4E7F-B904-493037F20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63DC6-01E0-4E79-8C64-6DD299D69047}" type="slidenum">
              <a:rPr lang="es-CO" smtClean="0"/>
              <a:t>‹Nº›</a:t>
            </a:fld>
            <a:endParaRPr lang="es-CO"/>
          </a:p>
        </p:txBody>
      </p:sp>
      <p:pic>
        <p:nvPicPr>
          <p:cNvPr id="5" name="Imagen 4" descr="cierre.png">
            <a:extLst>
              <a:ext uri="{FF2B5EF4-FFF2-40B4-BE49-F238E27FC236}">
                <a16:creationId xmlns:a16="http://schemas.microsoft.com/office/drawing/2014/main" id="{6594B579-E933-4111-AC8B-42FED17674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79452-305B-4B3E-B7A8-186475DC7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AD8806-1210-4AC2-B89E-541ED3DBD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9FF8E6-5867-4162-9100-DEFE2EFAB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803CB38-4972-4BD2-8D6F-6C77365CE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03/09/2020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510D5C-2A75-40B3-B5C6-083BFBCDB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D1D4F0-2ECC-423C-923D-95B53CAF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6162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439DA8-3263-47F3-B7C6-2E05BA769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BA9EDD1-C63B-4882-941B-A392878714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C9D4FC8-AAA0-4905-B3C8-B13F59193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EE7358-FC66-48FC-8BE0-B1E5F994B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30C24-9424-B24A-8613-79990C3AA492}" type="datetimeFigureOut">
              <a:rPr lang="es-ES" smtClean="0"/>
              <a:t>03/09/2020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81A3C65-2022-4A4E-BC23-777A2BCF6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196658-9141-4463-9C52-99CB7F34B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2387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C9ED068-8846-4874-8087-209F40686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B0EDB8-A222-4BBE-8A4C-975435A42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C22DE3-A0CD-4369-A442-D30684B07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30C24-9424-B24A-8613-79990C3AA492}" type="datetimeFigureOut">
              <a:rPr lang="es-ES" smtClean="0"/>
              <a:t>03/09/2020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369487-FCA2-46A3-97BA-5869FC3E5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E3CE24-9FE8-4A1A-84AB-82693176B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248DC-D261-1A47-8987-CC426E938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5772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www.secoin.com.uy/productos/instrumentaci%C3%B3n-industrial/nivel/interruptores-de-nivel-vibratorios-para-l%C3%ADquidos-vegasw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wyliodrin.studio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1962757" y="1412340"/>
            <a:ext cx="5414742" cy="821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s-ES" sz="243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1945" marR="11945" indent="3982" algn="ctr">
              <a:lnSpc>
                <a:spcPct val="80000"/>
              </a:lnSpc>
              <a:buClr>
                <a:srgbClr val="434343"/>
              </a:buClr>
              <a:buSzPts val="8160"/>
            </a:pPr>
            <a:r>
              <a:rPr lang="es-CO" sz="2874" b="1" dirty="0">
                <a:solidFill>
                  <a:srgbClr val="434343"/>
                </a:solidFill>
                <a:latin typeface="Arial Narrow" panose="020B0606020202030204" pitchFamily="34" charset="0"/>
                <a:ea typeface="Calibri"/>
                <a:cs typeface="Calibri"/>
                <a:sym typeface="Calibri"/>
              </a:rPr>
              <a:t>Aplicación</a:t>
            </a:r>
            <a:r>
              <a:rPr lang="es-CO" sz="2352" b="1" dirty="0">
                <a:solidFill>
                  <a:srgbClr val="434343"/>
                </a:solidFill>
                <a:latin typeface="Arial Narrow" panose="020B0606020202030204" pitchFamily="34" charset="0"/>
                <a:ea typeface="Calibri"/>
                <a:cs typeface="Calibri"/>
                <a:sym typeface="Calibri"/>
              </a:rPr>
              <a:t> IoT: Comercio y Retail</a:t>
            </a:r>
            <a:endParaRPr lang="es-CO" sz="2352" b="1" dirty="0">
              <a:solidFill>
                <a:srgbClr val="FFFFFF"/>
              </a:solidFill>
              <a:latin typeface="Arial Narrow" panose="020B060602020203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728AFB0-90E2-4239-AF4E-B3CB7E02EDAD}"/>
              </a:ext>
            </a:extLst>
          </p:cNvPr>
          <p:cNvSpPr txBox="1"/>
          <p:nvPr/>
        </p:nvSpPr>
        <p:spPr>
          <a:xfrm>
            <a:off x="5488183" y="2571750"/>
            <a:ext cx="2074694" cy="89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45" dirty="0">
                <a:latin typeface="Arial Narrow" panose="020B0606020202030204" pitchFamily="34" charset="0"/>
              </a:rPr>
              <a:t>Orlando David Orbes Gómez</a:t>
            </a:r>
          </a:p>
          <a:p>
            <a:r>
              <a:rPr lang="es-CO" sz="1045" dirty="0">
                <a:latin typeface="Arial Narrow" panose="020B0606020202030204" pitchFamily="34" charset="0"/>
              </a:rPr>
              <a:t>Jairo Iván Marín Masméla</a:t>
            </a:r>
          </a:p>
          <a:p>
            <a:r>
              <a:rPr lang="es-CO" sz="1045" dirty="0">
                <a:latin typeface="Arial Narrow" panose="020B0606020202030204" pitchFamily="34" charset="0"/>
              </a:rPr>
              <a:t>Martin Alberto Hernandez Henao</a:t>
            </a:r>
          </a:p>
          <a:p>
            <a:r>
              <a:rPr lang="es-CO" sz="1045" dirty="0" err="1">
                <a:latin typeface="Arial Narrow" panose="020B0606020202030204" pitchFamily="34" charset="0"/>
              </a:rPr>
              <a:t>Gelbert</a:t>
            </a:r>
            <a:r>
              <a:rPr lang="es-CO" sz="1045" dirty="0">
                <a:latin typeface="Arial Narrow" panose="020B0606020202030204" pitchFamily="34" charset="0"/>
              </a:rPr>
              <a:t> Gutiérrez Domínguez</a:t>
            </a:r>
          </a:p>
          <a:p>
            <a:r>
              <a:rPr lang="es-CO" sz="1045" dirty="0">
                <a:latin typeface="Arial Narrow" panose="020B0606020202030204" pitchFamily="34" charset="0"/>
              </a:rPr>
              <a:t>Javier Corredor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EB45A52-7142-474B-B626-6C45AE87460D}"/>
              </a:ext>
            </a:extLst>
          </p:cNvPr>
          <p:cNvSpPr txBox="1"/>
          <p:nvPr/>
        </p:nvSpPr>
        <p:spPr>
          <a:xfrm>
            <a:off x="2060144" y="2886858"/>
            <a:ext cx="1980211" cy="298655"/>
          </a:xfrm>
          <a:prstGeom prst="rect">
            <a:avLst/>
          </a:prstGeom>
        </p:spPr>
        <p:txBody>
          <a:bodyPr vert="horz" wrap="none" lIns="29865" tIns="14933" rIns="29865" bIns="14933" rtlCol="0" anchor="ctr">
            <a:noAutofit/>
          </a:bodyPr>
          <a:lstStyle/>
          <a:p>
            <a:pPr algn="l"/>
            <a:r>
              <a:rPr lang="es-CO" sz="1306" dirty="0"/>
              <a:t>Docente: Jorge Cock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E7951E8-CE51-4316-9064-438D07DA292A}"/>
              </a:ext>
            </a:extLst>
          </p:cNvPr>
          <p:cNvSpPr txBox="1"/>
          <p:nvPr/>
        </p:nvSpPr>
        <p:spPr>
          <a:xfrm>
            <a:off x="3154471" y="947904"/>
            <a:ext cx="4791463" cy="298655"/>
          </a:xfrm>
          <a:prstGeom prst="rect">
            <a:avLst/>
          </a:prstGeom>
        </p:spPr>
        <p:txBody>
          <a:bodyPr vert="horz" wrap="none" lIns="29865" tIns="14933" rIns="29865" bIns="14933" rtlCol="0" anchor="ctr">
            <a:noAutofit/>
          </a:bodyPr>
          <a:lstStyle/>
          <a:p>
            <a:pPr algn="l"/>
            <a:r>
              <a:rPr lang="es-CO" sz="2874" b="1" dirty="0">
                <a:solidFill>
                  <a:srgbClr val="434343"/>
                </a:solidFill>
                <a:latin typeface="Arial Narrow" panose="020B0606020202030204" pitchFamily="34" charset="0"/>
                <a:cs typeface="Calibri"/>
              </a:rPr>
              <a:t>Diplomado la 4RI desde el IoT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829F189-19F0-4D4C-8FD4-1B5C95AEE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58" t="24323" r="9897" b="16250"/>
          <a:stretch/>
        </p:blipFill>
        <p:spPr>
          <a:xfrm>
            <a:off x="2105591" y="3316176"/>
            <a:ext cx="1535818" cy="7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16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D834F1-E9C4-40B2-9915-169E6B593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096" y="880755"/>
            <a:ext cx="5475468" cy="409062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47939C8-8FCE-4C85-8CF7-98D88C055BEC}"/>
              </a:ext>
            </a:extLst>
          </p:cNvPr>
          <p:cNvSpPr txBox="1"/>
          <p:nvPr/>
        </p:nvSpPr>
        <p:spPr>
          <a:xfrm>
            <a:off x="771489" y="222375"/>
            <a:ext cx="584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Infraestructura de comunicación</a:t>
            </a:r>
            <a:endParaRPr lang="es-E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137F582-EFFD-458E-B02F-BE85CB827F26}"/>
              </a:ext>
            </a:extLst>
          </p:cNvPr>
          <p:cNvSpPr/>
          <p:nvPr/>
        </p:nvSpPr>
        <p:spPr>
          <a:xfrm>
            <a:off x="859075" y="753127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8357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159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567D3EBA-F66E-4539-B3EB-7794BA7B6D59}"/>
              </a:ext>
            </a:extLst>
          </p:cNvPr>
          <p:cNvSpPr/>
          <p:nvPr/>
        </p:nvSpPr>
        <p:spPr>
          <a:xfrm>
            <a:off x="979485" y="304826"/>
            <a:ext cx="6784659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960" b="1" dirty="0">
                <a:solidFill>
                  <a:schemeClr val="bg1"/>
                </a:solidFill>
              </a:rPr>
              <a:t>Aplicación: Dispensador de bebidas frías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E048A4-0753-4A97-8B90-04746C770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42" y="2311589"/>
            <a:ext cx="2624572" cy="14763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3274089-A332-4DE6-AC9A-743D66B61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186" y="1737464"/>
            <a:ext cx="2624572" cy="262457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656472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0E1663F-D4FA-4694-A877-2106DDF73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32"/>
          <a:stretch/>
        </p:blipFill>
        <p:spPr>
          <a:xfrm>
            <a:off x="1185823" y="1282628"/>
            <a:ext cx="1689235" cy="155076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59812BD-7AFD-4A32-9912-D462120C3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44" t="20692" r="7905" b="22018"/>
          <a:stretch/>
        </p:blipFill>
        <p:spPr>
          <a:xfrm>
            <a:off x="3991703" y="3320817"/>
            <a:ext cx="1086412" cy="75397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377174E-4403-4AB9-889E-C6D4ADCC4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504" y="1609857"/>
            <a:ext cx="1540886" cy="154088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B90F36C-F9E5-4DE2-AF2A-D0D87A9D098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0EEEF"/>
              </a:clrFrom>
              <a:clrTo>
                <a:srgbClr val="F0EEE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8610" y="3024275"/>
            <a:ext cx="1406167" cy="134705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9FA855A-339E-4F4B-B8E4-4A647129610A}"/>
              </a:ext>
            </a:extLst>
          </p:cNvPr>
          <p:cNvSpPr txBox="1"/>
          <p:nvPr/>
        </p:nvSpPr>
        <p:spPr>
          <a:xfrm>
            <a:off x="1320543" y="4481705"/>
            <a:ext cx="1406167" cy="298655"/>
          </a:xfrm>
          <a:prstGeom prst="rect">
            <a:avLst/>
          </a:prstGeom>
        </p:spPr>
        <p:txBody>
          <a:bodyPr vert="horz" wrap="none" lIns="29865" tIns="14933" rIns="29865" bIns="14933" rtlCol="0" anchor="ctr">
            <a:noAutofit/>
          </a:bodyPr>
          <a:lstStyle/>
          <a:p>
            <a:pPr algn="l"/>
            <a:r>
              <a:rPr lang="es-CO" sz="1176" b="1" dirty="0"/>
              <a:t>Sensor ultrasónico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BD09B96-5EDE-4136-BA73-13045BCD7941}"/>
              </a:ext>
            </a:extLst>
          </p:cNvPr>
          <p:cNvSpPr txBox="1"/>
          <p:nvPr/>
        </p:nvSpPr>
        <p:spPr>
          <a:xfrm>
            <a:off x="3946826" y="4123568"/>
            <a:ext cx="1406167" cy="298655"/>
          </a:xfrm>
          <a:prstGeom prst="rect">
            <a:avLst/>
          </a:prstGeom>
        </p:spPr>
        <p:txBody>
          <a:bodyPr vert="horz" wrap="none" lIns="29865" tIns="14933" rIns="29865" bIns="14933" rtlCol="0" anchor="ctr">
            <a:noAutofit/>
          </a:bodyPr>
          <a:lstStyle/>
          <a:p>
            <a:pPr algn="l"/>
            <a:r>
              <a:rPr lang="es-CO" sz="1176" b="1" dirty="0"/>
              <a:t>Sensor capacitivo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9DBBDEA-0B68-4ADB-9052-72AD770DF986}"/>
              </a:ext>
            </a:extLst>
          </p:cNvPr>
          <p:cNvSpPr txBox="1"/>
          <p:nvPr/>
        </p:nvSpPr>
        <p:spPr>
          <a:xfrm>
            <a:off x="6427230" y="3150743"/>
            <a:ext cx="1406167" cy="298655"/>
          </a:xfrm>
          <a:prstGeom prst="rect">
            <a:avLst/>
          </a:prstGeom>
        </p:spPr>
        <p:txBody>
          <a:bodyPr vert="horz" wrap="none" lIns="29865" tIns="14933" rIns="29865" bIns="14933" rtlCol="0" anchor="ctr">
            <a:noAutofit/>
          </a:bodyPr>
          <a:lstStyle/>
          <a:p>
            <a:pPr algn="l"/>
            <a:r>
              <a:rPr lang="es-CO" sz="1176" b="1" dirty="0"/>
              <a:t>Tecnología RFID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A483080-AE65-4779-9162-97E7E8D247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939540">
            <a:off x="3432890" y="1519389"/>
            <a:ext cx="1604911" cy="107724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BB4ADFA-3C2B-417B-9168-65D2C19BD4E4}"/>
              </a:ext>
            </a:extLst>
          </p:cNvPr>
          <p:cNvSpPr txBox="1"/>
          <p:nvPr/>
        </p:nvSpPr>
        <p:spPr>
          <a:xfrm>
            <a:off x="4273352" y="2563371"/>
            <a:ext cx="1280616" cy="298655"/>
          </a:xfrm>
          <a:prstGeom prst="rect">
            <a:avLst/>
          </a:prstGeom>
        </p:spPr>
        <p:txBody>
          <a:bodyPr vert="horz" wrap="none" lIns="29865" tIns="14933" rIns="29865" bIns="14933" rtlCol="0" anchor="ctr">
            <a:noAutofit/>
          </a:bodyPr>
          <a:lstStyle/>
          <a:p>
            <a:pPr algn="l"/>
            <a:r>
              <a:rPr lang="es-CO" sz="1437" b="1" dirty="0"/>
              <a:t>Raspberry PI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F1F0759-458B-4D9B-9BB6-943E64E9D13A}"/>
              </a:ext>
            </a:extLst>
          </p:cNvPr>
          <p:cNvSpPr/>
          <p:nvPr/>
        </p:nvSpPr>
        <p:spPr>
          <a:xfrm>
            <a:off x="979485" y="304826"/>
            <a:ext cx="6784659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960" b="1" dirty="0">
                <a:solidFill>
                  <a:schemeClr val="bg1"/>
                </a:solidFill>
              </a:rPr>
              <a:t>Aplicación: Dispensador de bebidas frías</a:t>
            </a:r>
          </a:p>
        </p:txBody>
      </p:sp>
    </p:spTree>
    <p:extLst>
      <p:ext uri="{BB962C8B-B14F-4D97-AF65-F5344CB8AC3E}">
        <p14:creationId xmlns:p14="http://schemas.microsoft.com/office/powerpoint/2010/main" val="172401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567D3EBA-F66E-4539-B3EB-7794BA7B6D59}"/>
              </a:ext>
            </a:extLst>
          </p:cNvPr>
          <p:cNvSpPr/>
          <p:nvPr/>
        </p:nvSpPr>
        <p:spPr>
          <a:xfrm>
            <a:off x="979485" y="304826"/>
            <a:ext cx="6784659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960" b="1" dirty="0">
                <a:solidFill>
                  <a:schemeClr val="bg1"/>
                </a:solidFill>
              </a:rPr>
              <a:t>Dispensador de bebidas frías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6939783-CAAD-41AF-B374-C981854BD6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0502" t="62163" r="27215" b="14518"/>
          <a:stretch/>
        </p:blipFill>
        <p:spPr>
          <a:xfrm>
            <a:off x="2098871" y="2220434"/>
            <a:ext cx="5148549" cy="159715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BD848BE-2348-434E-BE67-731F1B8F62DF}"/>
              </a:ext>
            </a:extLst>
          </p:cNvPr>
          <p:cNvSpPr txBox="1"/>
          <p:nvPr/>
        </p:nvSpPr>
        <p:spPr>
          <a:xfrm>
            <a:off x="1109335" y="1428494"/>
            <a:ext cx="5551084" cy="298655"/>
          </a:xfrm>
          <a:prstGeom prst="rect">
            <a:avLst/>
          </a:prstGeom>
        </p:spPr>
        <p:txBody>
          <a:bodyPr vert="horz" wrap="none" lIns="29865" tIns="14933" rIns="29865" bIns="14933" rtlCol="0" anchor="ctr">
            <a:noAutofit/>
          </a:bodyPr>
          <a:lstStyle/>
          <a:p>
            <a:pPr algn="l"/>
            <a:r>
              <a:rPr lang="es-CO" sz="2352" b="1" dirty="0"/>
              <a:t>Marcas líderes en tecnología RFID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3D2ED43-569C-4FEC-9CBC-ABFAF1C52BBA}"/>
              </a:ext>
            </a:extLst>
          </p:cNvPr>
          <p:cNvSpPr/>
          <p:nvPr/>
        </p:nvSpPr>
        <p:spPr>
          <a:xfrm>
            <a:off x="1523948" y="4738150"/>
            <a:ext cx="1249060" cy="2130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784" dirty="0"/>
              <a:t>http://www.kimbaya.com</a:t>
            </a:r>
          </a:p>
        </p:txBody>
      </p:sp>
    </p:spTree>
    <p:extLst>
      <p:ext uri="{BB962C8B-B14F-4D97-AF65-F5344CB8AC3E}">
        <p14:creationId xmlns:p14="http://schemas.microsoft.com/office/powerpoint/2010/main" val="372554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8537A82-6875-472E-99F8-B6D8E9EC4775}"/>
              </a:ext>
            </a:extLst>
          </p:cNvPr>
          <p:cNvSpPr/>
          <p:nvPr/>
        </p:nvSpPr>
        <p:spPr>
          <a:xfrm>
            <a:off x="979485" y="304826"/>
            <a:ext cx="6784659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960" b="1" dirty="0">
                <a:solidFill>
                  <a:schemeClr val="bg1"/>
                </a:solidFill>
              </a:rPr>
              <a:t>Aplicación: Dispensador de bebidas frías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A422277-E0A8-4034-92D1-A152C83F6B81}"/>
              </a:ext>
            </a:extLst>
          </p:cNvPr>
          <p:cNvSpPr txBox="1"/>
          <p:nvPr/>
        </p:nvSpPr>
        <p:spPr>
          <a:xfrm>
            <a:off x="1245677" y="1923222"/>
            <a:ext cx="2467149" cy="298655"/>
          </a:xfrm>
          <a:prstGeom prst="rect">
            <a:avLst/>
          </a:prstGeom>
        </p:spPr>
        <p:txBody>
          <a:bodyPr vert="horz" wrap="none" lIns="29865" tIns="14933" rIns="29865" bIns="14933" rtlCol="0" anchor="ctr">
            <a:noAutofit/>
          </a:bodyPr>
          <a:lstStyle/>
          <a:p>
            <a:pPr algn="l"/>
            <a:r>
              <a:rPr lang="es-CO" sz="2352" b="1" dirty="0">
                <a:latin typeface="Arial Narrow" panose="020B0606020202030204" pitchFamily="34" charset="0"/>
              </a:rPr>
              <a:t>API  : Ubidots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74AEA08-C416-4817-A379-98A5D41555EA}"/>
              </a:ext>
            </a:extLst>
          </p:cNvPr>
          <p:cNvSpPr txBox="1"/>
          <p:nvPr/>
        </p:nvSpPr>
        <p:spPr>
          <a:xfrm>
            <a:off x="1245677" y="1319835"/>
            <a:ext cx="3765649" cy="298655"/>
          </a:xfrm>
          <a:prstGeom prst="rect">
            <a:avLst/>
          </a:prstGeom>
        </p:spPr>
        <p:txBody>
          <a:bodyPr vert="horz" wrap="none" lIns="29865" tIns="14933" rIns="29865" bIns="14933" rtlCol="0" anchor="ctr">
            <a:noAutofit/>
          </a:bodyPr>
          <a:lstStyle/>
          <a:p>
            <a:pPr algn="l"/>
            <a:r>
              <a:rPr lang="es-CO" sz="2156" b="1" dirty="0">
                <a:latin typeface="Arial Narrow" panose="020B0606020202030204" pitchFamily="34" charset="0"/>
              </a:rPr>
              <a:t>Almacenamiento y gestión de datos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50BF949-E0FF-456A-ADA6-0FF46E379043}"/>
              </a:ext>
            </a:extLst>
          </p:cNvPr>
          <p:cNvSpPr/>
          <p:nvPr/>
        </p:nvSpPr>
        <p:spPr>
          <a:xfrm>
            <a:off x="1296536" y="4678742"/>
            <a:ext cx="3927280" cy="253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45" dirty="0">
                <a:latin typeface="Arial Narrow" panose="020B0606020202030204" pitchFamily="34" charset="0"/>
              </a:rPr>
              <a:t>https://connectamericas.com/es/company/ubidots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0AF8328-F26B-45C0-B052-59C3ABB61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347" b="18839"/>
          <a:stretch/>
        </p:blipFill>
        <p:spPr>
          <a:xfrm>
            <a:off x="4645843" y="2549502"/>
            <a:ext cx="3365017" cy="219948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9E7B8F9-A56A-4944-A2B5-5F591B7DABEA}"/>
              </a:ext>
            </a:extLst>
          </p:cNvPr>
          <p:cNvSpPr txBox="1"/>
          <p:nvPr/>
        </p:nvSpPr>
        <p:spPr>
          <a:xfrm>
            <a:off x="1119074" y="2571750"/>
            <a:ext cx="3452926" cy="1297778"/>
          </a:xfrm>
          <a:prstGeom prst="rect">
            <a:avLst/>
          </a:prstGeom>
        </p:spPr>
        <p:txBody>
          <a:bodyPr vert="horz" wrap="none" lIns="29865" tIns="14933" rIns="29865" bIns="14933" rtlCol="0" anchor="ctr">
            <a:noAutofit/>
          </a:bodyPr>
          <a:lstStyle/>
          <a:p>
            <a:r>
              <a:rPr lang="es-CO" sz="1306" dirty="0">
                <a:latin typeface="Arial Narrow" panose="020B0606020202030204" pitchFamily="34" charset="0"/>
              </a:rPr>
              <a:t>Plataforma IoT que habilita la toma de decisiones</a:t>
            </a:r>
          </a:p>
          <a:p>
            <a:r>
              <a:rPr lang="es-CO" sz="1306" dirty="0">
                <a:latin typeface="Arial Narrow" panose="020B0606020202030204" pitchFamily="34" charset="0"/>
              </a:rPr>
              <a:t>a empresas de integración de sistemas a nivel global.</a:t>
            </a:r>
          </a:p>
          <a:p>
            <a:r>
              <a:rPr lang="es-CO" sz="1306" dirty="0">
                <a:latin typeface="Arial Narrow" panose="020B0606020202030204" pitchFamily="34" charset="0"/>
              </a:rPr>
              <a:t>Permite enviar datos de sensores a la nube, configurar</a:t>
            </a:r>
          </a:p>
          <a:p>
            <a:r>
              <a:rPr lang="es-CO" sz="1306" dirty="0">
                <a:latin typeface="Arial Narrow" panose="020B0606020202030204" pitchFamily="34" charset="0"/>
              </a:rPr>
              <a:t>tableros y alertas, conectarse con otras plataformas,</a:t>
            </a:r>
          </a:p>
          <a:p>
            <a:r>
              <a:rPr lang="es-CO" sz="1306" dirty="0">
                <a:latin typeface="Arial Narrow" panose="020B0606020202030204" pitchFamily="34" charset="0"/>
              </a:rPr>
              <a:t>usar herramientas de analítica y arrojar mapas de datos</a:t>
            </a:r>
          </a:p>
          <a:p>
            <a:r>
              <a:rPr lang="es-CO" sz="1306" dirty="0">
                <a:latin typeface="Arial Narrow" panose="020B0606020202030204" pitchFamily="34" charset="0"/>
              </a:rPr>
              <a:t>en tiempo real. 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3B6C246-8C3F-434C-B164-C344D367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477" y="1738628"/>
            <a:ext cx="2800280" cy="6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73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567D3EBA-F66E-4539-B3EB-7794BA7B6D59}"/>
              </a:ext>
            </a:extLst>
          </p:cNvPr>
          <p:cNvSpPr/>
          <p:nvPr/>
        </p:nvSpPr>
        <p:spPr>
          <a:xfrm>
            <a:off x="979485" y="304826"/>
            <a:ext cx="6784659" cy="39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1960" b="1" dirty="0">
                <a:solidFill>
                  <a:schemeClr val="bg1"/>
                </a:solidFill>
              </a:rPr>
              <a:t>Aplicación: Dispensador de bebidas frías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A84CF32-2451-4482-A3D2-05217170B1D8}"/>
              </a:ext>
            </a:extLst>
          </p:cNvPr>
          <p:cNvSpPr txBox="1"/>
          <p:nvPr/>
        </p:nvSpPr>
        <p:spPr>
          <a:xfrm>
            <a:off x="1537840" y="1259544"/>
            <a:ext cx="2694386" cy="480445"/>
          </a:xfrm>
          <a:prstGeom prst="rect">
            <a:avLst/>
          </a:prstGeom>
        </p:spPr>
        <p:txBody>
          <a:bodyPr vert="horz" wrap="none" lIns="29865" tIns="14933" rIns="29865" bIns="14933" rtlCol="0" anchor="ctr">
            <a:noAutofit/>
          </a:bodyPr>
          <a:lstStyle/>
          <a:p>
            <a:pPr algn="l"/>
            <a:r>
              <a:rPr lang="es-CO" sz="2613" b="1" dirty="0"/>
              <a:t>Tecnologías</a:t>
            </a:r>
            <a:r>
              <a:rPr lang="es-CO" sz="2613" b="1" dirty="0">
                <a:solidFill>
                  <a:srgbClr val="92D050"/>
                </a:solidFill>
              </a:rPr>
              <a:t>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1C8B526-2C6D-4042-AC59-3D2BBC63E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774" y="1120398"/>
            <a:ext cx="3114023" cy="132487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6F4DE053-33EF-457A-A884-17814732195C}"/>
              </a:ext>
            </a:extLst>
          </p:cNvPr>
          <p:cNvSpPr/>
          <p:nvPr/>
        </p:nvSpPr>
        <p:spPr>
          <a:xfrm>
            <a:off x="1325772" y="4631141"/>
            <a:ext cx="1930988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588" dirty="0"/>
              <a:t>https://www.tecnologia-informatica.com/tecnologia-rfid-tags/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0132D13-C67C-4E75-9F77-D8BBB65B3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766" y="2823473"/>
            <a:ext cx="2136031" cy="160202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CD254768-340F-4A39-99E9-0632F4DB3B49}"/>
              </a:ext>
            </a:extLst>
          </p:cNvPr>
          <p:cNvSpPr/>
          <p:nvPr/>
        </p:nvSpPr>
        <p:spPr>
          <a:xfrm>
            <a:off x="5704766" y="4555747"/>
            <a:ext cx="2392001" cy="2130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784" dirty="0">
                <a:latin typeface="Arial Narrow" panose="020B0606020202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Interruptores de nivel vibratorios para líquidos VEGASWING</a:t>
            </a:r>
            <a:endParaRPr lang="es-CO" sz="784" dirty="0">
              <a:latin typeface="Arial Narrow" panose="020B060602020203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65A0E11-D9AE-4BCD-86F3-EF35D48C9475}"/>
              </a:ext>
            </a:extLst>
          </p:cNvPr>
          <p:cNvSpPr/>
          <p:nvPr/>
        </p:nvSpPr>
        <p:spPr>
          <a:xfrm>
            <a:off x="3513062" y="4350104"/>
            <a:ext cx="1561646" cy="2130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784" dirty="0">
                <a:latin typeface="Arial Narrow" panose="020B0606020202030204" pitchFamily="34" charset="0"/>
              </a:rPr>
              <a:t>Medidores de nivel radar VEGAPULS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5DDCAEF-FA97-4FE2-900B-7E94F030476F}"/>
              </a:ext>
            </a:extLst>
          </p:cNvPr>
          <p:cNvSpPr/>
          <p:nvPr/>
        </p:nvSpPr>
        <p:spPr>
          <a:xfrm>
            <a:off x="1322797" y="4779714"/>
            <a:ext cx="3424335" cy="182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588" dirty="0"/>
              <a:t>https://www.secoin.com.uy/blog/cómo-lograr-mediciones-de-nivel-precisas-en-aplicaciones-con-espuma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EBEE02C1-6A03-4FAF-8259-6FC1EC262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990" y="2362979"/>
            <a:ext cx="1711043" cy="99749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12DD8B4-8FAB-4CBD-ACC6-0046F85E68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8976" y="2698228"/>
            <a:ext cx="1766500" cy="1324875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1B26A927-971A-4714-8F20-0AF6270684AF}"/>
              </a:ext>
            </a:extLst>
          </p:cNvPr>
          <p:cNvSpPr/>
          <p:nvPr/>
        </p:nvSpPr>
        <p:spPr>
          <a:xfrm>
            <a:off x="1300083" y="4907915"/>
            <a:ext cx="3453189" cy="182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588" dirty="0"/>
              <a:t>http://www.interempresas.net/Medicion/FeriaVirtual/Producto-Sensores-de-fluido-Wenglor-180735.html</a:t>
            </a:r>
          </a:p>
        </p:txBody>
      </p:sp>
    </p:spTree>
    <p:extLst>
      <p:ext uri="{BB962C8B-B14F-4D97-AF65-F5344CB8AC3E}">
        <p14:creationId xmlns:p14="http://schemas.microsoft.com/office/powerpoint/2010/main" val="3413828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771489" y="222375"/>
            <a:ext cx="51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Implementación Hardware</a:t>
            </a:r>
            <a:endParaRPr lang="es-E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859075" y="753127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050672-41F2-4950-AD55-0A8148959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557" y="870390"/>
            <a:ext cx="5264889" cy="41941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53B35A2-5B05-4E1E-8E29-D88A39C4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89" y="2827635"/>
            <a:ext cx="2219325" cy="1876425"/>
          </a:xfrm>
          <a:prstGeom prst="rect">
            <a:avLst/>
          </a:prstGeom>
        </p:spPr>
      </p:pic>
      <p:pic>
        <p:nvPicPr>
          <p:cNvPr id="1026" name="Picture 2" descr="Modulo de comunicacion RFID RC522 13.56 Mhz lectura de tarjetas y llaveros tags RFID RC 522, ferretronica">
            <a:extLst>
              <a:ext uri="{FF2B5EF4-FFF2-40B4-BE49-F238E27FC236}">
                <a16:creationId xmlns:a16="http://schemas.microsoft.com/office/drawing/2014/main" id="{E594D55B-8B17-4CE1-BBDE-6A1383893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687" y="434564"/>
            <a:ext cx="1244301" cy="124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84ACD85-0466-4069-804B-AC42A1CBA462}"/>
              </a:ext>
            </a:extLst>
          </p:cNvPr>
          <p:cNvSpPr txBox="1"/>
          <p:nvPr/>
        </p:nvSpPr>
        <p:spPr>
          <a:xfrm>
            <a:off x="7368988" y="1019868"/>
            <a:ext cx="1463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CO" b="1" i="0" dirty="0">
                <a:solidFill>
                  <a:srgbClr val="4C4C4C"/>
                </a:solidFill>
                <a:effectLst/>
                <a:latin typeface="Arimo"/>
              </a:rPr>
              <a:t>RFID RC522 13.56 MHz</a:t>
            </a:r>
          </a:p>
        </p:txBody>
      </p:sp>
    </p:spTree>
    <p:extLst>
      <p:ext uri="{BB962C8B-B14F-4D97-AF65-F5344CB8AC3E}">
        <p14:creationId xmlns:p14="http://schemas.microsoft.com/office/powerpoint/2010/main" val="1540564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771489" y="222375"/>
            <a:ext cx="51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Desarrollo programación</a:t>
            </a:r>
            <a:endParaRPr lang="es-E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859075" y="753127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3A6750-B88D-47BF-B996-BBAEFB6E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4" y="958156"/>
            <a:ext cx="4663806" cy="262211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71C513F-2A27-419E-9BA9-57CA56FA3581}"/>
              </a:ext>
            </a:extLst>
          </p:cNvPr>
          <p:cNvSpPr txBox="1"/>
          <p:nvPr/>
        </p:nvSpPr>
        <p:spPr>
          <a:xfrm>
            <a:off x="2286000" y="46516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hlinkClick r:id="rId3"/>
              </a:rPr>
              <a:t>https://beta.wyliodrin.studio/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2E06EB0-8337-403F-8500-6B43109AC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590" y="1661068"/>
            <a:ext cx="4489793" cy="25242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4359A4E-300D-4F2C-825C-16C84CA71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818" y="2896153"/>
            <a:ext cx="3601708" cy="202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75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771489" y="222375"/>
            <a:ext cx="516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Diseño y Simulación</a:t>
            </a:r>
            <a:endParaRPr lang="es-E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859075" y="753127"/>
            <a:ext cx="718487" cy="45719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145B2FC-9D65-4F04-AB48-177431D3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90" y="920222"/>
            <a:ext cx="3518886" cy="197840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A31C789-9AF2-48E7-A94D-3748517BF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035" y="2647552"/>
            <a:ext cx="4024625" cy="226274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2A59C06-36C0-4BA4-A1B2-929D1579F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921" y="920222"/>
            <a:ext cx="3943544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828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4252</TotalTime>
  <Words>223</Words>
  <Application>Microsoft Office PowerPoint</Application>
  <PresentationFormat>Presentación en pantalla (16:9)</PresentationFormat>
  <Paragraphs>41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7" baseType="lpstr">
      <vt:lpstr>Arial</vt:lpstr>
      <vt:lpstr>Arial Narrow</vt:lpstr>
      <vt:lpstr>Arimo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 Cantor</dc:creator>
  <cp:lastModifiedBy>Orlando Orbes</cp:lastModifiedBy>
  <cp:revision>105</cp:revision>
  <dcterms:created xsi:type="dcterms:W3CDTF">2019-11-27T03:16:21Z</dcterms:created>
  <dcterms:modified xsi:type="dcterms:W3CDTF">2020-09-03T21:06:47Z</dcterms:modified>
</cp:coreProperties>
</file>